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2016" y="1992957"/>
            <a:ext cx="7766936" cy="1646302"/>
          </a:xfrm>
        </p:spPr>
        <p:txBody>
          <a:bodyPr/>
          <a:lstStyle/>
          <a:p>
            <a:r>
              <a:rPr lang="nl-NL" dirty="0" smtClean="0"/>
              <a:t>Methodisch handelen Deel </a:t>
            </a:r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12016" y="3777088"/>
            <a:ext cx="7766936" cy="1096899"/>
          </a:xfrm>
        </p:spPr>
        <p:txBody>
          <a:bodyPr/>
          <a:lstStyle/>
          <a:p>
            <a:r>
              <a:rPr lang="nl-NL" dirty="0" smtClean="0"/>
              <a:t>Les 1, </a:t>
            </a:r>
            <a:r>
              <a:rPr lang="nl-NL" dirty="0" smtClean="0"/>
              <a:t>Didactiek aan de basis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2917104"/>
            <a:ext cx="5956663" cy="39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Opdrachten </a:t>
            </a:r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/>
              <a:t>Ga naar van welzijn.angerenstein.nl</a:t>
            </a:r>
          </a:p>
          <a:p>
            <a:r>
              <a:rPr lang="nl-NL" dirty="0"/>
              <a:t>Ga naar Maatschappelijke Zorg</a:t>
            </a:r>
          </a:p>
          <a:p>
            <a:r>
              <a:rPr lang="nl-NL" dirty="0"/>
              <a:t>Ga dan naar boek Methodiek en begeleiden</a:t>
            </a:r>
          </a:p>
          <a:p>
            <a:r>
              <a:rPr lang="nl-NL" dirty="0"/>
              <a:t>Naar VW thema </a:t>
            </a:r>
            <a:r>
              <a:rPr lang="nl-NL" dirty="0" smtClean="0"/>
              <a:t>18</a:t>
            </a:r>
            <a:endParaRPr lang="nl-NL" dirty="0"/>
          </a:p>
          <a:p>
            <a:r>
              <a:rPr lang="nl-NL" dirty="0"/>
              <a:t>Maak </a:t>
            </a:r>
            <a:r>
              <a:rPr lang="nl-NL" dirty="0" smtClean="0"/>
              <a:t>opdracht </a:t>
            </a:r>
            <a:r>
              <a:rPr lang="nl-NL" dirty="0" smtClean="0"/>
              <a:t>4, 5, 6 &amp; 7</a:t>
            </a:r>
          </a:p>
          <a:p>
            <a:r>
              <a:rPr lang="nl-NL" dirty="0" smtClean="0"/>
              <a:t>Sla </a:t>
            </a:r>
            <a:r>
              <a:rPr lang="nl-NL" dirty="0"/>
              <a:t>je opdrachten goed op in je pc, </a:t>
            </a:r>
            <a:r>
              <a:rPr lang="nl-NL" dirty="0" smtClean="0"/>
              <a:t>zijn </a:t>
            </a:r>
            <a:r>
              <a:rPr lang="nl-NL" dirty="0"/>
              <a:t>aan het eind van LP </a:t>
            </a:r>
            <a:r>
              <a:rPr lang="nl-NL" dirty="0"/>
              <a:t>4</a:t>
            </a:r>
            <a:r>
              <a:rPr lang="nl-NL" dirty="0" smtClean="0"/>
              <a:t> </a:t>
            </a:r>
            <a:r>
              <a:rPr lang="nl-NL" dirty="0"/>
              <a:t>je bewijs van inzet en voorwaarde </a:t>
            </a:r>
            <a:r>
              <a:rPr lang="nl-NL" dirty="0" smtClean="0"/>
              <a:t>voor een geldig </a:t>
            </a:r>
            <a:r>
              <a:rPr lang="nl-NL" dirty="0" err="1" smtClean="0"/>
              <a:t>toetscijfer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90963" cy="132080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Cliënten of kinderen hebben onderwijs nodig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9381067" cy="3942080"/>
          </a:xfrm>
        </p:spPr>
        <p:txBody>
          <a:bodyPr/>
          <a:lstStyle/>
          <a:p>
            <a:r>
              <a:rPr lang="nl-NL" dirty="0" smtClean="0"/>
              <a:t>Of je nu stage loopt op een KDV of bij </a:t>
            </a:r>
            <a:r>
              <a:rPr lang="nl-NL" dirty="0" err="1" smtClean="0"/>
              <a:t>Lootsbv</a:t>
            </a:r>
            <a:r>
              <a:rPr lang="nl-NL" dirty="0" smtClean="0"/>
              <a:t>, af en toe onderwijs je</a:t>
            </a:r>
          </a:p>
          <a:p>
            <a:r>
              <a:rPr lang="nl-NL" dirty="0" smtClean="0"/>
              <a:t>Wat is onderwijzen?</a:t>
            </a:r>
          </a:p>
          <a:p>
            <a:r>
              <a:rPr lang="nl-NL" dirty="0" smtClean="0"/>
              <a:t>Het overbrengen van </a:t>
            </a:r>
            <a:r>
              <a:rPr lang="nl-NL" dirty="0" smtClean="0">
                <a:solidFill>
                  <a:srgbClr val="002060"/>
                </a:solidFill>
              </a:rPr>
              <a:t>vaardigheden, kennis en inzicht </a:t>
            </a:r>
            <a:r>
              <a:rPr lang="nl-NL" dirty="0" smtClean="0">
                <a:solidFill>
                  <a:schemeClr val="tx2"/>
                </a:solidFill>
              </a:rPr>
              <a:t>door jou aan de ander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Vaardigheid = de mate waarin je bedreven bent in het uitvoeren van een handeling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Kennis = de mate waarin je ergens verstand van hebt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Inzicht = kennis begrijpen en toepassen 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Inzicht leert je dus de opgedane kennis over een begeleidingsmethode toe te passen bij de kinderen of cliënten. 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Meer kennis van verschillende methoden -&gt; meer inzicht in wat werkt bij een bepaalde cliënt en wat niet.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576" y="4715691"/>
            <a:ext cx="3493424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Onderwijzen doe je dus ook zélf op bepaalde momenten op je stage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nl-NL" dirty="0" smtClean="0"/>
              <a:t>Kan in een (</a:t>
            </a:r>
            <a:r>
              <a:rPr lang="nl-NL" dirty="0" err="1" smtClean="0"/>
              <a:t>begeleidings</a:t>
            </a:r>
            <a:r>
              <a:rPr lang="nl-NL" dirty="0" smtClean="0"/>
              <a:t>)gesprek waarin je de cliënt of het kind iets uitlegt</a:t>
            </a:r>
          </a:p>
          <a:p>
            <a:r>
              <a:rPr lang="nl-NL" dirty="0" smtClean="0"/>
              <a:t>Tijdens het wandelen of tijdens bepaalde activiteiten</a:t>
            </a:r>
          </a:p>
          <a:p>
            <a:r>
              <a:rPr lang="nl-NL" dirty="0" smtClean="0"/>
              <a:t>Denk aan VVE in de kinderopvang ter voorbereiding op de basisschool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79" y="3107278"/>
            <a:ext cx="2809421" cy="375072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278"/>
            <a:ext cx="3030583" cy="37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656" y="3792071"/>
            <a:ext cx="4919344" cy="30659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 van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5130"/>
            <a:ext cx="8596668" cy="5405120"/>
          </a:xfrm>
        </p:spPr>
        <p:txBody>
          <a:bodyPr/>
          <a:lstStyle/>
          <a:p>
            <a:r>
              <a:rPr lang="nl-NL" dirty="0" smtClean="0"/>
              <a:t>Vastgelegd in de grondwet in artikel II-74: “Een ieder heeft recht op onderwijs en op toegang tot beroepsopleiding en bijscholing”</a:t>
            </a:r>
          </a:p>
          <a:p>
            <a:r>
              <a:rPr lang="nl-NL" dirty="0" smtClean="0"/>
              <a:t>Vroeger was het onderwijs vooral gericht op taal en rekenen (tot circa 1960)</a:t>
            </a:r>
          </a:p>
          <a:p>
            <a:r>
              <a:rPr lang="nl-NL" dirty="0" smtClean="0"/>
              <a:t>Nu kijken we juist heel sterk naar: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Zelfkennis ontwikkelen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Samenwerken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Vragen stellen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Problemen oplossen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Creatief denken</a:t>
            </a:r>
          </a:p>
          <a:p>
            <a:r>
              <a:rPr lang="nl-NL" dirty="0" smtClean="0"/>
              <a:t>Ook in ons onderwijs zijn dat belangrijke uitgangspunten</a:t>
            </a:r>
          </a:p>
          <a:p>
            <a:r>
              <a:rPr lang="nl-NL" dirty="0" smtClean="0"/>
              <a:t>Het onderwijs past zich aan </a:t>
            </a:r>
            <a:r>
              <a:rPr lang="nl-NL" dirty="0" err="1" smtClean="0"/>
              <a:t>aan</a:t>
            </a:r>
            <a:r>
              <a:rPr lang="nl-NL" dirty="0" smtClean="0"/>
              <a:t> de tijdgeest</a:t>
            </a:r>
          </a:p>
          <a:p>
            <a:r>
              <a:rPr lang="nl-NL" dirty="0"/>
              <a:t>J</a:t>
            </a:r>
            <a:r>
              <a:rPr lang="nl-NL" dirty="0" smtClean="0"/>
              <a:t>e leven lang leren is het motto</a:t>
            </a:r>
          </a:p>
          <a:p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002" y="0"/>
            <a:ext cx="315970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Didactiek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169989"/>
          </a:xfrm>
        </p:spPr>
        <p:txBody>
          <a:bodyPr/>
          <a:lstStyle/>
          <a:p>
            <a:r>
              <a:rPr lang="nl-NL" dirty="0" smtClean="0"/>
              <a:t>Je kijkt hoe je inzicht, kennis en vaardigheden overbrengt op anderen</a:t>
            </a:r>
          </a:p>
          <a:p>
            <a:r>
              <a:rPr lang="nl-NL" dirty="0" smtClean="0"/>
              <a:t>Hoe neemt iemand de informatie op</a:t>
            </a:r>
          </a:p>
          <a:p>
            <a:r>
              <a:rPr lang="nl-NL" dirty="0" smtClean="0"/>
              <a:t>Hoe werkt het brein</a:t>
            </a:r>
          </a:p>
          <a:p>
            <a:r>
              <a:rPr lang="nl-NL" dirty="0" smtClean="0"/>
              <a:t>Hoe bied ik de kennis aan</a:t>
            </a:r>
          </a:p>
          <a:p>
            <a:r>
              <a:rPr lang="nl-NL" dirty="0" smtClean="0"/>
              <a:t>Welke leerstijlen zijn er</a:t>
            </a:r>
          </a:p>
          <a:p>
            <a:r>
              <a:rPr lang="nl-NL" dirty="0" smtClean="0"/>
              <a:t>Hoe stem je je uitleg dan af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Hoe je dat met jouw cliënten of kinderen doet hangt af van wie jij bent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Ben je zelf een doener dan laat je mensen sneller zelf ergens mee experimenteren (kijk maar even hoe de nieuwe afstandsbediening werkt).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Ben je een denker dan ga je de betekenis van alle knopjes vertellen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" r="34409" b="347"/>
          <a:stretch/>
        </p:blipFill>
        <p:spPr>
          <a:xfrm>
            <a:off x="8928847" y="-107577"/>
            <a:ext cx="3263153" cy="74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altijd planmatig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836" y="1220651"/>
            <a:ext cx="9328815" cy="5637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Plannen</a:t>
            </a:r>
          </a:p>
          <a:p>
            <a:r>
              <a:rPr lang="nl-NL" dirty="0" smtClean="0"/>
              <a:t>Bedenk van tevoren hoe je een stuk kennis aanbiedt en op welk moment                     (wie, wat, waar, wanneer en hoe)</a:t>
            </a:r>
          </a:p>
          <a:p>
            <a:r>
              <a:rPr lang="nl-NL" dirty="0" smtClean="0"/>
              <a:t>Denk aan ‘plaatje, praatje, </a:t>
            </a:r>
            <a:r>
              <a:rPr lang="nl-NL" dirty="0" err="1" smtClean="0"/>
              <a:t>daadje</a:t>
            </a:r>
            <a:r>
              <a:rPr lang="nl-NL" dirty="0" smtClean="0"/>
              <a:t>’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Uitvoeren</a:t>
            </a:r>
          </a:p>
          <a:p>
            <a:r>
              <a:rPr lang="nl-NL" dirty="0" smtClean="0"/>
              <a:t>Ga te werk zoals je van plan was (plaatje, praatje, </a:t>
            </a:r>
            <a:r>
              <a:rPr lang="nl-NL" dirty="0" err="1" smtClean="0"/>
              <a:t>daadje</a:t>
            </a:r>
            <a:r>
              <a:rPr lang="nl-NL" dirty="0" smtClean="0"/>
              <a:t> bij (sport)activiteiten)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Evalueren</a:t>
            </a:r>
          </a:p>
          <a:p>
            <a:r>
              <a:rPr lang="nl-NL" dirty="0" smtClean="0"/>
              <a:t>Evalueer de uitvoering en bedenk voor een volgende keer (transfer) wat er goed ging maar ook wat er anders had gekund.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Jullie merken (ook al van de eerste weken op stage) dat er voor elke leersituatie steeds een andere, passende manier van aanbieden is die werkt.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Dat is dus bij elke persoon anders en dat vraagt maatwerk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06" y="0"/>
            <a:ext cx="3227294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Zoveel onthouden we: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9880"/>
            <a:ext cx="8596668" cy="3880773"/>
          </a:xfrm>
        </p:spPr>
        <p:txBody>
          <a:bodyPr/>
          <a:lstStyle/>
          <a:p>
            <a:r>
              <a:rPr lang="nl-NL" dirty="0" smtClean="0"/>
              <a:t>We onthouden:</a:t>
            </a:r>
          </a:p>
          <a:p>
            <a:pPr marL="0" indent="0">
              <a:buNone/>
            </a:pPr>
            <a:r>
              <a:rPr lang="nl-NL" dirty="0" smtClean="0"/>
              <a:t>10% 	van wat we lezen</a:t>
            </a:r>
          </a:p>
          <a:p>
            <a:pPr marL="0" indent="0">
              <a:buNone/>
            </a:pPr>
            <a:r>
              <a:rPr lang="nl-NL" dirty="0" smtClean="0"/>
              <a:t>20%	van wat we horen</a:t>
            </a:r>
          </a:p>
          <a:p>
            <a:pPr marL="0" indent="0">
              <a:buNone/>
            </a:pPr>
            <a:r>
              <a:rPr lang="nl-NL" dirty="0" smtClean="0"/>
              <a:t>30% van wat we zien</a:t>
            </a:r>
          </a:p>
          <a:p>
            <a:pPr marL="0" indent="0">
              <a:buNone/>
            </a:pPr>
            <a:r>
              <a:rPr lang="nl-NL" dirty="0" smtClean="0"/>
              <a:t>50% van wat we horen én zien</a:t>
            </a:r>
          </a:p>
          <a:p>
            <a:pPr marL="0" indent="0">
              <a:buNone/>
            </a:pPr>
            <a:r>
              <a:rPr lang="nl-NL" dirty="0" smtClean="0"/>
              <a:t>70% van wat we met anderen bespreken</a:t>
            </a:r>
          </a:p>
          <a:p>
            <a:pPr marL="0" indent="0">
              <a:buNone/>
            </a:pPr>
            <a:r>
              <a:rPr lang="nl-NL" dirty="0" smtClean="0"/>
              <a:t>80% van wat we evalueren en nabespreken</a:t>
            </a:r>
          </a:p>
          <a:p>
            <a:pPr marL="0" indent="0">
              <a:buNone/>
            </a:pPr>
            <a:r>
              <a:rPr lang="nl-NL" dirty="0" smtClean="0"/>
              <a:t>90% van wat we anderen uitleggen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96" y="1"/>
            <a:ext cx="4186104" cy="3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Vaardigheden aanleren (drie stappen)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11118426" cy="3880773"/>
          </a:xfrm>
        </p:spPr>
        <p:txBody>
          <a:bodyPr/>
          <a:lstStyle/>
          <a:p>
            <a:pPr>
              <a:buAutoNum type="arabicPeriod"/>
            </a:pPr>
            <a:r>
              <a:rPr lang="nl-NL" dirty="0" smtClean="0"/>
              <a:t>Voordoen 		(zonder voordoen weet cliënt/kind niet wat er wordt verwacht)</a:t>
            </a:r>
          </a:p>
          <a:p>
            <a:pPr>
              <a:buAutoNum type="arabicPeriod"/>
            </a:pPr>
            <a:r>
              <a:rPr lang="nl-NL" dirty="0" smtClean="0"/>
              <a:t>Eigen maken	(zonder oefenen bouwt cliënt/kind geen ervaring op)</a:t>
            </a:r>
          </a:p>
          <a:p>
            <a:pPr>
              <a:buAutoNum type="arabicPeriod"/>
            </a:pPr>
            <a:r>
              <a:rPr lang="nl-NL" dirty="0" smtClean="0"/>
              <a:t>Toepassen 	(zonder toepassen weet cliënt/kind niet waarom hij het moest oefenen)</a:t>
            </a:r>
          </a:p>
          <a:p>
            <a:pPr>
              <a:buAutoNum type="arabicPeriod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33682" b="8077"/>
          <a:stretch/>
        </p:blipFill>
        <p:spPr>
          <a:xfrm>
            <a:off x="0" y="3239589"/>
            <a:ext cx="12292149" cy="36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Veelgebruikte didactische werkvormen: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7839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200" dirty="0" smtClean="0"/>
              <a:t>Voorzeggen		</a:t>
            </a:r>
          </a:p>
          <a:p>
            <a:pPr marL="0" indent="0">
              <a:buNone/>
            </a:pPr>
            <a:r>
              <a:rPr lang="nl-NL" sz="2200" dirty="0" smtClean="0">
                <a:solidFill>
                  <a:schemeClr val="accent2">
                    <a:lumMod val="75000"/>
                  </a:schemeClr>
                </a:solidFill>
              </a:rPr>
              <a:t>    Belangrijkste stappen vertellen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 smtClean="0"/>
              <a:t>Instrueren 		</a:t>
            </a:r>
          </a:p>
          <a:p>
            <a:pPr marL="0" indent="0">
              <a:buNone/>
            </a:pPr>
            <a:r>
              <a:rPr lang="nl-NL" sz="2200" dirty="0" smtClean="0">
                <a:solidFill>
                  <a:schemeClr val="accent2">
                    <a:lumMod val="75000"/>
                  </a:schemeClr>
                </a:solidFill>
              </a:rPr>
              <a:t>    Vertellen hoe iemand iets moet </a:t>
            </a:r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doen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 smtClean="0"/>
              <a:t>Ondersteunen		</a:t>
            </a:r>
          </a:p>
          <a:p>
            <a:pPr marL="0" indent="0">
              <a:buNone/>
            </a:pPr>
            <a:r>
              <a:rPr lang="nl-NL" sz="2200" dirty="0" smtClean="0">
                <a:solidFill>
                  <a:schemeClr val="accent2">
                    <a:lumMod val="75000"/>
                  </a:schemeClr>
                </a:solidFill>
              </a:rPr>
              <a:t>    Hints geven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 smtClean="0"/>
              <a:t>Reflecteren		</a:t>
            </a:r>
          </a:p>
          <a:p>
            <a:pPr marL="0" indent="0">
              <a:buNone/>
            </a:pPr>
            <a:r>
              <a:rPr lang="nl-NL" sz="2200" dirty="0" smtClean="0">
                <a:solidFill>
                  <a:schemeClr val="accent2">
                    <a:lumMod val="75000"/>
                  </a:schemeClr>
                </a:solidFill>
              </a:rPr>
              <a:t>    Na laten denken over handelingsstrategie cliënt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 smtClean="0"/>
              <a:t>Doceren			</a:t>
            </a:r>
          </a:p>
          <a:p>
            <a:pPr marL="0" indent="0">
              <a:buNone/>
            </a:pPr>
            <a:r>
              <a:rPr lang="nl-NL" sz="2200" dirty="0" smtClean="0">
                <a:solidFill>
                  <a:schemeClr val="accent2">
                    <a:lumMod val="75000"/>
                  </a:schemeClr>
                </a:solidFill>
              </a:rPr>
              <a:t>    Monoloog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 smtClean="0"/>
              <a:t>Demonstreren 	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200" dirty="0" smtClean="0">
                <a:solidFill>
                  <a:schemeClr val="accent2">
                    <a:lumMod val="75000"/>
                  </a:schemeClr>
                </a:solidFill>
              </a:rPr>
              <a:t>   Voordoen</a:t>
            </a:r>
            <a:endParaRPr lang="nl-NL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070" t="12453" r="5509"/>
          <a:stretch/>
        </p:blipFill>
        <p:spPr>
          <a:xfrm>
            <a:off x="8582297" y="1825236"/>
            <a:ext cx="3609703" cy="50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1C4908-936D-44AA-AF39-1717A1458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BF94A5-8B0D-4A74-96F7-6BEAF4E8B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7382A-E319-4A07-B250-56BBC7C8A39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f671bd0-527c-4d2a-98b8-6946169f1e35"/>
    <ds:schemaRef ds:uri="http://purl.org/dc/terms/"/>
    <ds:schemaRef ds:uri="http://schemas.openxmlformats.org/package/2006/metadata/core-properties"/>
    <ds:schemaRef ds:uri="7b9f8bbe-82d2-46a4-909f-9c23c02db6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535</Words>
  <Application>Microsoft Office PowerPoint</Application>
  <PresentationFormat>Breedbeeld</PresentationFormat>
  <Paragraphs>83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Methodisch handelen Deel 4</vt:lpstr>
      <vt:lpstr>Cliënten of kinderen hebben onderwijs nodig</vt:lpstr>
      <vt:lpstr>Onderwijzen doe je dus ook zélf op bepaalde momenten op je stage</vt:lpstr>
      <vt:lpstr>Belang van onderwijs</vt:lpstr>
      <vt:lpstr>Didactiek </vt:lpstr>
      <vt:lpstr>Werk altijd planmatig</vt:lpstr>
      <vt:lpstr>Zoveel onthouden we:</vt:lpstr>
      <vt:lpstr>Vaardigheden aanleren (drie stappen)</vt:lpstr>
      <vt:lpstr>Veelgebruikte didactische werkvormen:</vt:lpstr>
      <vt:lpstr>Opdrachten 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 handelen Deel 4</dc:title>
  <dc:creator>Simon Poelman</dc:creator>
  <cp:lastModifiedBy>Simon Poelman</cp:lastModifiedBy>
  <cp:revision>9</cp:revision>
  <dcterms:created xsi:type="dcterms:W3CDTF">2020-05-05T16:47:39Z</dcterms:created>
  <dcterms:modified xsi:type="dcterms:W3CDTF">2020-05-05T18:06:58Z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